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85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CC6F00-56E7-443C-9049-F0DA4BCD2E1D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E05E3-7255-46B0-8DB0-15DE3D70F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44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5320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2719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6252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7385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1552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57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8390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709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332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090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8294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092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656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061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138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84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310F2-1134-4B2D-B86A-DBF7F2EA3BF9}" type="datetimeFigureOut">
              <a:rPr lang="fr-FR" smtClean="0"/>
              <a:t>27/08/2025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280FC-478D-49A8-A3CC-D1C78CE7AB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8773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2435" y="975216"/>
            <a:ext cx="9144000" cy="1655762"/>
          </a:xfrm>
        </p:spPr>
        <p:txBody>
          <a:bodyPr>
            <a:normAutofit/>
          </a:bodyPr>
          <a:lstStyle/>
          <a:p>
            <a:r>
              <a:rPr lang="fr-FR" sz="5400" dirty="0" smtClean="0"/>
              <a:t>PHASAGE 2026 – 2030</a:t>
            </a:r>
          </a:p>
        </p:txBody>
      </p:sp>
    </p:spTree>
    <p:extLst>
      <p:ext uri="{BB962C8B-B14F-4D97-AF65-F5344CB8AC3E}">
        <p14:creationId xmlns:p14="http://schemas.microsoft.com/office/powerpoint/2010/main" val="3721724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4654072" y="373760"/>
            <a:ext cx="7063502" cy="6168011"/>
            <a:chOff x="3693905" y="133088"/>
            <a:chExt cx="7063502" cy="6168011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93905" y="133088"/>
              <a:ext cx="7063502" cy="6168011"/>
            </a:xfrm>
            <a:prstGeom prst="rect">
              <a:avLst/>
            </a:prstGeom>
          </p:spPr>
        </p:pic>
        <p:sp>
          <p:nvSpPr>
            <p:cNvPr id="15" name="Ellipse 14"/>
            <p:cNvSpPr/>
            <p:nvPr/>
          </p:nvSpPr>
          <p:spPr>
            <a:xfrm rot="19249634">
              <a:off x="8098303" y="3269841"/>
              <a:ext cx="1530347" cy="1429403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  <p:sp>
          <p:nvSpPr>
            <p:cNvPr id="16" name="Ellipse 15"/>
            <p:cNvSpPr/>
            <p:nvPr/>
          </p:nvSpPr>
          <p:spPr>
            <a:xfrm rot="21140620">
              <a:off x="8932714" y="1642475"/>
              <a:ext cx="594150" cy="27203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</p:grpSp>
      <p:sp>
        <p:nvSpPr>
          <p:cNvPr id="6" name="Rectangle 5"/>
          <p:cNvSpPr/>
          <p:nvPr/>
        </p:nvSpPr>
        <p:spPr>
          <a:xfrm>
            <a:off x="3803582" y="293371"/>
            <a:ext cx="3357264" cy="1912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Zones 8 et 17 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(11 </a:t>
            </a:r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stations dont 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5 constructions</a:t>
            </a:r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2668288" y="153133"/>
            <a:ext cx="947690" cy="44125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71029" tIns="35514" rIns="71029" bIns="35514" rtlCol="0" anchor="b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95" dirty="0">
                <a:latin typeface="Arial" panose="020B0604020202020204" pitchFamily="34" charset="0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8" name="Rectangle 7"/>
          <p:cNvSpPr/>
          <p:nvPr/>
        </p:nvSpPr>
        <p:spPr>
          <a:xfrm>
            <a:off x="10958382" y="81551"/>
            <a:ext cx="1138453" cy="3074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398" dirty="0">
                <a:latin typeface="Arial" panose="020B0604020202020204" pitchFamily="34" charset="0"/>
              </a:rPr>
              <a:t>2026 - 2030</a:t>
            </a:r>
            <a:endParaRPr lang="fr-FR" sz="1398" dirty="0"/>
          </a:p>
        </p:txBody>
      </p:sp>
      <p:sp>
        <p:nvSpPr>
          <p:cNvPr id="11" name="Rectangle 10"/>
          <p:cNvSpPr/>
          <p:nvPr/>
        </p:nvSpPr>
        <p:spPr>
          <a:xfrm>
            <a:off x="471700" y="4225214"/>
            <a:ext cx="2943499" cy="1435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fr-FR" sz="933" dirty="0">
                <a:latin typeface="Arial" panose="020B0604020202020204" pitchFamily="34" charset="0"/>
                <a:cs typeface="Arial" panose="020B0604020202020204" pitchFamily="34" charset="0"/>
              </a:rPr>
              <a:t>NOTA 1 : Zones 8 sauf construction SS 516° RT Toul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4584" y="4368779"/>
            <a:ext cx="2288455" cy="235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33" dirty="0">
                <a:latin typeface="Arial" panose="020B0604020202020204" pitchFamily="34" charset="0"/>
                <a:cs typeface="Arial" panose="020B0604020202020204" pitchFamily="34" charset="0"/>
              </a:rPr>
              <a:t>1 ICPE 1435 / 4734 – LA VALBONNE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595" b="93137" l="9582" r="95470">
                        <a14:foregroundMark x1="83275" y1="65686" x2="79965" y2="76471"/>
                        <a14:foregroundMark x1="77700" y1="65196" x2="75958" y2="64052"/>
                        <a14:foregroundMark x1="88153" y1="70915" x2="93728" y2="75000"/>
                        <a14:foregroundMark x1="76655" y1="62418" x2="78223" y2="63562"/>
                        <a14:foregroundMark x1="90941" y1="70915" x2="94251" y2="73529"/>
                        <a14:backgroundMark x1="78049" y1="64542" x2="75261" y2="62418"/>
                        <a14:backgroundMark x1="94251" y1="75000" x2="88676" y2="69281"/>
                        <a14:backgroundMark x1="87456" y1="72222" x2="93031" y2="70588"/>
                        <a14:backgroundMark x1="92509" y1="75817" x2="94425" y2="728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517" y="3021788"/>
            <a:ext cx="2299706" cy="2451951"/>
          </a:xfrm>
          <a:prstGeom prst="rect">
            <a:avLst/>
          </a:prstGeom>
        </p:spPr>
      </p:pic>
      <p:sp>
        <p:nvSpPr>
          <p:cNvPr id="19" name="Ellipse 18"/>
          <p:cNvSpPr/>
          <p:nvPr/>
        </p:nvSpPr>
        <p:spPr>
          <a:xfrm rot="21140620">
            <a:off x="5498722" y="3820315"/>
            <a:ext cx="362097" cy="27203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grpSp>
        <p:nvGrpSpPr>
          <p:cNvPr id="10" name="Groupe 9"/>
          <p:cNvGrpSpPr/>
          <p:nvPr/>
        </p:nvGrpSpPr>
        <p:grpSpPr>
          <a:xfrm>
            <a:off x="303522" y="1709371"/>
            <a:ext cx="3039754" cy="2386380"/>
            <a:chOff x="303522" y="1709371"/>
            <a:chExt cx="3039754" cy="2386380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 rotWithShape="1">
            <a:blip r:embed="rId6"/>
            <a:srcRect r="41870" b="1749"/>
            <a:stretch/>
          </p:blipFill>
          <p:spPr>
            <a:xfrm>
              <a:off x="303522" y="1709371"/>
              <a:ext cx="3039754" cy="2386380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702965" y="2186829"/>
              <a:ext cx="2640311" cy="170186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21040" y="2984970"/>
              <a:ext cx="1841186" cy="170186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21040" y="3467953"/>
              <a:ext cx="1317310" cy="170186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21040" y="3638139"/>
              <a:ext cx="1317310" cy="170186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02965" y="2016643"/>
              <a:ext cx="1317310" cy="170186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471700" y="4717861"/>
            <a:ext cx="517925" cy="194305"/>
          </a:xfrm>
          <a:prstGeom prst="rect">
            <a:avLst/>
          </a:prstGeom>
          <a:solidFill>
            <a:schemeClr val="accent1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989625" y="4625281"/>
            <a:ext cx="1583699" cy="37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33" dirty="0" smtClean="0">
                <a:latin typeface="Arial" panose="020B0604020202020204" pitchFamily="34" charset="0"/>
                <a:cs typeface="Arial" panose="020B0604020202020204" pitchFamily="34" charset="0"/>
              </a:rPr>
              <a:t>Station reconstruite à neuf</a:t>
            </a:r>
          </a:p>
          <a:p>
            <a:r>
              <a:rPr lang="fr-FR" sz="933" dirty="0" smtClean="0">
                <a:latin typeface="Arial" panose="020B0604020202020204" pitchFamily="34" charset="0"/>
                <a:cs typeface="Arial" panose="020B0604020202020204" pitchFamily="34" charset="0"/>
              </a:rPr>
              <a:t>&gt; 500 000€</a:t>
            </a:r>
            <a:endParaRPr lang="fr-FR" sz="9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56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>
          <a:xfrm>
            <a:off x="2752724" y="270456"/>
            <a:ext cx="1086845" cy="51877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71029" tIns="35514" rIns="71029" bIns="35514" rtlCol="0" anchor="b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195" dirty="0">
                <a:latin typeface="Arial" panose="020B0604020202020204" pitchFamily="34" charset="0"/>
                <a:cs typeface="Arial" panose="020B0604020202020204" pitchFamily="34" charset="0"/>
              </a:rPr>
              <a:t>2027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3013661" y="880307"/>
            <a:ext cx="5739814" cy="5328133"/>
            <a:chOff x="3832472" y="356321"/>
            <a:chExt cx="6998745" cy="6046253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32472" y="356321"/>
              <a:ext cx="6998745" cy="6046253"/>
            </a:xfrm>
            <a:prstGeom prst="rect">
              <a:avLst/>
            </a:prstGeom>
          </p:spPr>
        </p:pic>
        <p:sp>
          <p:nvSpPr>
            <p:cNvPr id="12" name="Ellipse 11"/>
            <p:cNvSpPr/>
            <p:nvPr/>
          </p:nvSpPr>
          <p:spPr>
            <a:xfrm rot="18476909">
              <a:off x="6679582" y="3337389"/>
              <a:ext cx="1551575" cy="90153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  <p:sp>
          <p:nvSpPr>
            <p:cNvPr id="13" name="Ellipse 12"/>
            <p:cNvSpPr/>
            <p:nvPr/>
          </p:nvSpPr>
          <p:spPr>
            <a:xfrm rot="1386164">
              <a:off x="5736394" y="4403108"/>
              <a:ext cx="904340" cy="575511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  <p:sp>
          <p:nvSpPr>
            <p:cNvPr id="14" name="Ellipse 13"/>
            <p:cNvSpPr/>
            <p:nvPr/>
          </p:nvSpPr>
          <p:spPr>
            <a:xfrm rot="1357046">
              <a:off x="8869647" y="5323274"/>
              <a:ext cx="558264" cy="395519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  <p:sp>
          <p:nvSpPr>
            <p:cNvPr id="17" name="Ellipse 16"/>
            <p:cNvSpPr/>
            <p:nvPr/>
          </p:nvSpPr>
          <p:spPr>
            <a:xfrm rot="5086686">
              <a:off x="6816640" y="5553472"/>
              <a:ext cx="953838" cy="59218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  <p:sp>
          <p:nvSpPr>
            <p:cNvPr id="18" name="Ellipse 17"/>
            <p:cNvSpPr/>
            <p:nvPr/>
          </p:nvSpPr>
          <p:spPr>
            <a:xfrm rot="1386164">
              <a:off x="8275821" y="1883973"/>
              <a:ext cx="724422" cy="667405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  <p:sp>
          <p:nvSpPr>
            <p:cNvPr id="19" name="Ellipse 18"/>
            <p:cNvSpPr/>
            <p:nvPr/>
          </p:nvSpPr>
          <p:spPr>
            <a:xfrm rot="1386164">
              <a:off x="8695976" y="1358159"/>
              <a:ext cx="710509" cy="532665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  <p:sp>
          <p:nvSpPr>
            <p:cNvPr id="20" name="Ellipse 19"/>
            <p:cNvSpPr/>
            <p:nvPr/>
          </p:nvSpPr>
          <p:spPr>
            <a:xfrm rot="1386164">
              <a:off x="9691071" y="2251937"/>
              <a:ext cx="326272" cy="365447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  <p:sp>
          <p:nvSpPr>
            <p:cNvPr id="21" name="Ellipse 20"/>
            <p:cNvSpPr/>
            <p:nvPr/>
          </p:nvSpPr>
          <p:spPr>
            <a:xfrm>
              <a:off x="9560788" y="1679980"/>
              <a:ext cx="700594" cy="458499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2304167" y="5807944"/>
            <a:ext cx="1683474" cy="2358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33" dirty="0">
                <a:latin typeface="Arial" panose="020B0604020202020204" pitchFamily="34" charset="0"/>
                <a:cs typeface="Arial" panose="020B0604020202020204" pitchFamily="34" charset="0"/>
              </a:rPr>
              <a:t>1 ICPE 4734 - CARPIAGNE</a:t>
            </a:r>
          </a:p>
        </p:txBody>
      </p:sp>
      <p:sp>
        <p:nvSpPr>
          <p:cNvPr id="6" name="Rectangle 5"/>
          <p:cNvSpPr/>
          <p:nvPr/>
        </p:nvSpPr>
        <p:spPr>
          <a:xfrm>
            <a:off x="4020547" y="400208"/>
            <a:ext cx="2808878" cy="3825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Zones  7, 9, 10, 12,16, 21, 22, 23 et 25 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stations dont 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26 reconstructions</a:t>
            </a:r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831217" y="116728"/>
            <a:ext cx="1138453" cy="3074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398" dirty="0">
                <a:latin typeface="Arial" panose="020B0604020202020204" pitchFamily="34" charset="0"/>
              </a:rPr>
              <a:t>2026 - 2030</a:t>
            </a:r>
            <a:endParaRPr lang="fr-FR" sz="1398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1" r="11876"/>
          <a:stretch/>
        </p:blipFill>
        <p:spPr>
          <a:xfrm>
            <a:off x="9255825" y="4215957"/>
            <a:ext cx="1898394" cy="199248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7677" y="2756082"/>
            <a:ext cx="2341077" cy="127754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6871" y="789230"/>
            <a:ext cx="2413572" cy="1784526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2298677" y="6164188"/>
            <a:ext cx="517925" cy="194305"/>
          </a:xfrm>
          <a:prstGeom prst="rect">
            <a:avLst/>
          </a:prstGeom>
          <a:solidFill>
            <a:schemeClr val="accent1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2841799" y="6071608"/>
            <a:ext cx="1583699" cy="37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33" dirty="0" smtClean="0">
                <a:latin typeface="Arial" panose="020B0604020202020204" pitchFamily="34" charset="0"/>
                <a:cs typeface="Arial" panose="020B0604020202020204" pitchFamily="34" charset="0"/>
              </a:rPr>
              <a:t>Station reconstruite à neuf</a:t>
            </a:r>
          </a:p>
          <a:p>
            <a:r>
              <a:rPr lang="fr-FR" sz="933" dirty="0" smtClean="0">
                <a:latin typeface="Arial" panose="020B0604020202020204" pitchFamily="34" charset="0"/>
                <a:cs typeface="Arial" panose="020B0604020202020204" pitchFamily="34" charset="0"/>
              </a:rPr>
              <a:t>&gt; 500 000€</a:t>
            </a:r>
            <a:endParaRPr lang="fr-FR" sz="9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112853" y="270456"/>
            <a:ext cx="2087535" cy="6097006"/>
            <a:chOff x="112853" y="270456"/>
            <a:chExt cx="2087535" cy="6097006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7"/>
            <a:srcRect r="45299"/>
            <a:stretch/>
          </p:blipFill>
          <p:spPr>
            <a:xfrm>
              <a:off x="112853" y="270456"/>
              <a:ext cx="2087535" cy="5275919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 rotWithShape="1">
            <a:blip r:embed="rId8"/>
            <a:srcRect t="3965" r="66856" b="2898"/>
            <a:stretch/>
          </p:blipFill>
          <p:spPr>
            <a:xfrm>
              <a:off x="112853" y="5546375"/>
              <a:ext cx="1234057" cy="759036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392430" y="5638799"/>
              <a:ext cx="1807957" cy="728663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92429" y="1303325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92429" y="1984041"/>
              <a:ext cx="1807957" cy="227060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92429" y="962967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92428" y="2335644"/>
              <a:ext cx="1807957" cy="561348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92428" y="4153244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92428" y="4277787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92428" y="4953357"/>
              <a:ext cx="1807957" cy="573968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92428" y="3240293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92427" y="611615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92426" y="736158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92426" y="4491029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6221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>
          <a:xfrm>
            <a:off x="2742916" y="122398"/>
            <a:ext cx="947690" cy="43005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71029" tIns="35514" rIns="71029" bIns="35514" rtlCol="0" anchor="b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95" dirty="0">
                <a:latin typeface="Arial" panose="020B0604020202020204" pitchFamily="34" charset="0"/>
                <a:cs typeface="Arial" panose="020B0604020202020204" pitchFamily="34" charset="0"/>
              </a:rPr>
              <a:t>2028</a:t>
            </a:r>
          </a:p>
        </p:txBody>
      </p:sp>
      <p:grpSp>
        <p:nvGrpSpPr>
          <p:cNvPr id="10" name="Groupe 9"/>
          <p:cNvGrpSpPr/>
          <p:nvPr/>
        </p:nvGrpSpPr>
        <p:grpSpPr>
          <a:xfrm>
            <a:off x="4192259" y="322423"/>
            <a:ext cx="7310207" cy="6376990"/>
            <a:chOff x="4192259" y="322423"/>
            <a:chExt cx="7310207" cy="6376990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92259" y="322423"/>
              <a:ext cx="7310207" cy="6376990"/>
            </a:xfrm>
            <a:prstGeom prst="rect">
              <a:avLst/>
            </a:prstGeom>
          </p:spPr>
        </p:pic>
        <p:sp>
          <p:nvSpPr>
            <p:cNvPr id="14" name="Ellipse 13"/>
            <p:cNvSpPr/>
            <p:nvPr/>
          </p:nvSpPr>
          <p:spPr>
            <a:xfrm rot="20492999">
              <a:off x="9801715" y="2317277"/>
              <a:ext cx="467786" cy="58681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  <p:sp>
          <p:nvSpPr>
            <p:cNvPr id="15" name="Ellipse 14"/>
            <p:cNvSpPr/>
            <p:nvPr/>
          </p:nvSpPr>
          <p:spPr>
            <a:xfrm rot="20821741">
              <a:off x="9151909" y="2894021"/>
              <a:ext cx="974481" cy="438483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 dirty="0"/>
            </a:p>
          </p:txBody>
        </p:sp>
        <p:sp>
          <p:nvSpPr>
            <p:cNvPr id="17" name="Ellipse 16"/>
            <p:cNvSpPr/>
            <p:nvPr/>
          </p:nvSpPr>
          <p:spPr>
            <a:xfrm>
              <a:off x="8214940" y="5048170"/>
              <a:ext cx="1665577" cy="717861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  <p:sp>
          <p:nvSpPr>
            <p:cNvPr id="20" name="Ellipse 19"/>
            <p:cNvSpPr/>
            <p:nvPr/>
          </p:nvSpPr>
          <p:spPr>
            <a:xfrm rot="20492999">
              <a:off x="6303251" y="2281149"/>
              <a:ext cx="772845" cy="499531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98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249878" y="5291684"/>
            <a:ext cx="18325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dirty="0">
                <a:latin typeface="Arial" panose="020B0604020202020204" pitchFamily="34" charset="0"/>
              </a:rPr>
              <a:t>1 ICPE 1435 – BA125 - ISTRES</a:t>
            </a:r>
            <a:endParaRPr lang="fr-FR" sz="900" dirty="0"/>
          </a:p>
        </p:txBody>
      </p:sp>
      <p:sp>
        <p:nvSpPr>
          <p:cNvPr id="8" name="Rectangle 7"/>
          <p:cNvSpPr/>
          <p:nvPr/>
        </p:nvSpPr>
        <p:spPr>
          <a:xfrm>
            <a:off x="10983736" y="122398"/>
            <a:ext cx="1138453" cy="3074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398" dirty="0">
                <a:latin typeface="Arial" panose="020B0604020202020204" pitchFamily="34" charset="0"/>
              </a:rPr>
              <a:t>2026 - 2030</a:t>
            </a:r>
            <a:endParaRPr lang="fr-FR" sz="1398" dirty="0"/>
          </a:p>
        </p:txBody>
      </p:sp>
      <p:sp>
        <p:nvSpPr>
          <p:cNvPr id="6" name="Rectangle 5"/>
          <p:cNvSpPr/>
          <p:nvPr/>
        </p:nvSpPr>
        <p:spPr>
          <a:xfrm>
            <a:off x="3847433" y="146153"/>
            <a:ext cx="4341191" cy="3825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Zones 3, 12, 15 et 18 </a:t>
            </a:r>
            <a:endParaRPr lang="fr-FR" sz="1243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23 </a:t>
            </a:r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stations dont 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13 reconstructions</a:t>
            </a:r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42578" y="5562297"/>
            <a:ext cx="517925" cy="194305"/>
          </a:xfrm>
          <a:prstGeom prst="rect">
            <a:avLst/>
          </a:prstGeom>
          <a:solidFill>
            <a:schemeClr val="accent1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832084" y="5473323"/>
            <a:ext cx="1583699" cy="37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33" dirty="0" smtClean="0">
                <a:latin typeface="Arial" panose="020B0604020202020204" pitchFamily="34" charset="0"/>
                <a:cs typeface="Arial" panose="020B0604020202020204" pitchFamily="34" charset="0"/>
              </a:rPr>
              <a:t>Station reconstruite à neuf</a:t>
            </a:r>
          </a:p>
          <a:p>
            <a:r>
              <a:rPr lang="fr-FR" sz="933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fr-FR" sz="933" dirty="0" smtClean="0">
                <a:latin typeface="Arial" panose="020B0604020202020204" pitchFamily="34" charset="0"/>
                <a:cs typeface="Arial" panose="020B0604020202020204" pitchFamily="34" charset="0"/>
              </a:rPr>
              <a:t> 500 000€</a:t>
            </a:r>
            <a:endParaRPr lang="fr-FR" sz="9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249878" y="1323895"/>
            <a:ext cx="2693347" cy="3764056"/>
            <a:chOff x="249878" y="1323895"/>
            <a:chExt cx="2693347" cy="3764056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4"/>
            <a:srcRect r="39450"/>
            <a:stretch/>
          </p:blipFill>
          <p:spPr>
            <a:xfrm>
              <a:off x="249878" y="1323895"/>
              <a:ext cx="2693347" cy="3724275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607826" y="4389425"/>
              <a:ext cx="1807957" cy="698526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7826" y="1600199"/>
              <a:ext cx="1807957" cy="400013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7826" y="2258336"/>
              <a:ext cx="1807957" cy="284839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7826" y="2661264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07826" y="2932216"/>
              <a:ext cx="1807957" cy="252923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7826" y="3718693"/>
              <a:ext cx="2040124" cy="272282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07826" y="3452696"/>
              <a:ext cx="2040124" cy="150998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52794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b="1018"/>
          <a:stretch/>
        </p:blipFill>
        <p:spPr>
          <a:xfrm>
            <a:off x="3406058" y="189305"/>
            <a:ext cx="7336130" cy="63035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21014" y="189304"/>
            <a:ext cx="2606692" cy="3825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Zones 1, 2, 3, 5 et 14 </a:t>
            </a:r>
            <a:endParaRPr lang="fr-FR" sz="1243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(33 </a:t>
            </a:r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stations dont 23 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reconstructions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)                      </a:t>
            </a:r>
            <a:endParaRPr lang="fr-FR" sz="124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2523874" y="138923"/>
            <a:ext cx="947690" cy="48330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71029" tIns="35514" rIns="71029" bIns="35514" rtlCol="0" anchor="b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95" dirty="0">
                <a:latin typeface="Arial" panose="020B0604020202020204" pitchFamily="34" charset="0"/>
                <a:cs typeface="Arial" panose="020B0604020202020204" pitchFamily="34" charset="0"/>
              </a:rPr>
              <a:t>2029</a:t>
            </a:r>
          </a:p>
        </p:txBody>
      </p:sp>
      <p:sp>
        <p:nvSpPr>
          <p:cNvPr id="8" name="Rectangle 7"/>
          <p:cNvSpPr/>
          <p:nvPr/>
        </p:nvSpPr>
        <p:spPr>
          <a:xfrm>
            <a:off x="10895935" y="226845"/>
            <a:ext cx="1138453" cy="3074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398" dirty="0">
                <a:latin typeface="Arial" panose="020B0604020202020204" pitchFamily="34" charset="0"/>
              </a:rPr>
              <a:t>2026 - 2030</a:t>
            </a:r>
            <a:endParaRPr lang="fr-FR" sz="1398" dirty="0"/>
          </a:p>
        </p:txBody>
      </p:sp>
      <p:sp>
        <p:nvSpPr>
          <p:cNvPr id="12" name="Ellipse 11"/>
          <p:cNvSpPr/>
          <p:nvPr/>
        </p:nvSpPr>
        <p:spPr>
          <a:xfrm rot="18799010">
            <a:off x="5538182" y="3011018"/>
            <a:ext cx="876220" cy="10266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13" name="Ellipse 12"/>
          <p:cNvSpPr/>
          <p:nvPr/>
        </p:nvSpPr>
        <p:spPr>
          <a:xfrm rot="16200000">
            <a:off x="4764646" y="1754332"/>
            <a:ext cx="695011" cy="95028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14" name="Ellipse 13"/>
          <p:cNvSpPr/>
          <p:nvPr/>
        </p:nvSpPr>
        <p:spPr>
          <a:xfrm rot="18799010">
            <a:off x="6995632" y="1643028"/>
            <a:ext cx="413271" cy="36311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15" name="Ellipse 14"/>
          <p:cNvSpPr/>
          <p:nvPr/>
        </p:nvSpPr>
        <p:spPr>
          <a:xfrm rot="18799010">
            <a:off x="3910764" y="1731490"/>
            <a:ext cx="426208" cy="38331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16" name="Ellipse 15"/>
          <p:cNvSpPr/>
          <p:nvPr/>
        </p:nvSpPr>
        <p:spPr>
          <a:xfrm rot="18799010">
            <a:off x="5297549" y="877712"/>
            <a:ext cx="244298" cy="2303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19" name="Ellipse 18"/>
          <p:cNvSpPr/>
          <p:nvPr/>
        </p:nvSpPr>
        <p:spPr>
          <a:xfrm rot="2352064">
            <a:off x="6228516" y="4648734"/>
            <a:ext cx="986266" cy="96512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20" name="Ellipse 19"/>
          <p:cNvSpPr/>
          <p:nvPr/>
        </p:nvSpPr>
        <p:spPr>
          <a:xfrm rot="18799010">
            <a:off x="5966295" y="5490923"/>
            <a:ext cx="280717" cy="24822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21" name="Ellipse 20"/>
          <p:cNvSpPr/>
          <p:nvPr/>
        </p:nvSpPr>
        <p:spPr>
          <a:xfrm rot="16200000">
            <a:off x="5053988" y="1413848"/>
            <a:ext cx="805597" cy="1741838"/>
          </a:xfrm>
          <a:prstGeom prst="ellipse">
            <a:avLst/>
          </a:prstGeom>
          <a:noFill/>
          <a:ln w="349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22" name="Ellipse 21"/>
          <p:cNvSpPr/>
          <p:nvPr/>
        </p:nvSpPr>
        <p:spPr>
          <a:xfrm rot="18799010">
            <a:off x="4291121" y="2200491"/>
            <a:ext cx="241316" cy="23726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25" name="Rectangle 24"/>
          <p:cNvSpPr/>
          <p:nvPr/>
        </p:nvSpPr>
        <p:spPr>
          <a:xfrm>
            <a:off x="2549333" y="4737749"/>
            <a:ext cx="15504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dirty="0">
                <a:latin typeface="Arial" panose="020B0604020202020204" pitchFamily="34" charset="0"/>
              </a:rPr>
              <a:t>3 ICPE </a:t>
            </a:r>
            <a:r>
              <a:rPr lang="fr-FR" sz="900" dirty="0" smtClean="0">
                <a:latin typeface="Arial" panose="020B0604020202020204" pitchFamily="34" charset="0"/>
              </a:rPr>
              <a:t>1435:</a:t>
            </a:r>
          </a:p>
          <a:p>
            <a:r>
              <a:rPr lang="fr-FR" sz="900" dirty="0" smtClean="0">
                <a:latin typeface="Arial" panose="020B0604020202020204" pitchFamily="34" charset="0"/>
              </a:rPr>
              <a:t>- BREST_LA BRASSERIE</a:t>
            </a:r>
          </a:p>
          <a:p>
            <a:r>
              <a:rPr lang="fr-FR" sz="900" dirty="0" smtClean="0">
                <a:latin typeface="Arial" panose="020B0604020202020204" pitchFamily="34" charset="0"/>
              </a:rPr>
              <a:t>- RENNES_LA </a:t>
            </a:r>
            <a:r>
              <a:rPr lang="fr-FR" sz="900" dirty="0">
                <a:latin typeface="Arial" panose="020B0604020202020204" pitchFamily="34" charset="0"/>
              </a:rPr>
              <a:t>MALTIERE</a:t>
            </a:r>
          </a:p>
          <a:p>
            <a:r>
              <a:rPr lang="fr-FR" sz="900" dirty="0" smtClean="0">
                <a:latin typeface="Arial" panose="020B0604020202020204" pitchFamily="34" charset="0"/>
              </a:rPr>
              <a:t>- MONTHLERY</a:t>
            </a:r>
            <a:endParaRPr lang="fr-FR" sz="900" dirty="0"/>
          </a:p>
        </p:txBody>
      </p:sp>
      <p:grpSp>
        <p:nvGrpSpPr>
          <p:cNvPr id="3" name="Groupe 2"/>
          <p:cNvGrpSpPr/>
          <p:nvPr/>
        </p:nvGrpSpPr>
        <p:grpSpPr>
          <a:xfrm>
            <a:off x="215757" y="672606"/>
            <a:ext cx="2308050" cy="5378515"/>
            <a:chOff x="215757" y="672606"/>
            <a:chExt cx="2308050" cy="5378515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4"/>
            <a:srcRect r="38952" b="6437"/>
            <a:stretch/>
          </p:blipFill>
          <p:spPr>
            <a:xfrm>
              <a:off x="215757" y="672606"/>
              <a:ext cx="2308050" cy="5378515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572161" y="1568449"/>
              <a:ext cx="1599539" cy="38968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72160" y="1062578"/>
              <a:ext cx="1951647" cy="261397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72160" y="2711696"/>
              <a:ext cx="1951647" cy="261397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72160" y="5005871"/>
              <a:ext cx="1807957" cy="518629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72159" y="5662385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2158" y="3238173"/>
              <a:ext cx="1807957" cy="381327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72157" y="2469064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72157" y="2211984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72157" y="1964364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72161" y="4388918"/>
              <a:ext cx="1599539" cy="125931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72156" y="3743913"/>
              <a:ext cx="1807957" cy="257106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72156" y="4136431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72156" y="5909761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2623198" y="5485971"/>
            <a:ext cx="517925" cy="194305"/>
          </a:xfrm>
          <a:prstGeom prst="rect">
            <a:avLst/>
          </a:prstGeom>
          <a:solidFill>
            <a:schemeClr val="accent1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3112704" y="5396997"/>
            <a:ext cx="1583699" cy="37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33" dirty="0" smtClean="0">
                <a:latin typeface="Arial" panose="020B0604020202020204" pitchFamily="34" charset="0"/>
                <a:cs typeface="Arial" panose="020B0604020202020204" pitchFamily="34" charset="0"/>
              </a:rPr>
              <a:t>Station reconstruite à neuf</a:t>
            </a:r>
          </a:p>
          <a:p>
            <a:r>
              <a:rPr lang="fr-FR" sz="933" dirty="0" smtClean="0">
                <a:latin typeface="Arial" panose="020B0604020202020204" pitchFamily="34" charset="0"/>
                <a:cs typeface="Arial" panose="020B0604020202020204" pitchFamily="34" charset="0"/>
              </a:rPr>
              <a:t>&gt; 500 000€</a:t>
            </a:r>
            <a:endParaRPr lang="fr-FR" sz="9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82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672" y="416555"/>
            <a:ext cx="6893600" cy="6015641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2703863" y="121941"/>
            <a:ext cx="947690" cy="491003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71029" tIns="35514" rIns="71029" bIns="35514" rtlCol="0" anchor="b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95" dirty="0">
                <a:latin typeface="Arial" panose="020B0604020202020204" pitchFamily="34" charset="0"/>
                <a:cs typeface="Arial" panose="020B0604020202020204" pitchFamily="34" charset="0"/>
              </a:rPr>
              <a:t>2030</a:t>
            </a:r>
          </a:p>
        </p:txBody>
      </p:sp>
      <p:sp>
        <p:nvSpPr>
          <p:cNvPr id="8" name="Rectangle 7"/>
          <p:cNvSpPr/>
          <p:nvPr/>
        </p:nvSpPr>
        <p:spPr>
          <a:xfrm>
            <a:off x="10784363" y="168348"/>
            <a:ext cx="1138453" cy="3074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398" dirty="0">
                <a:latin typeface="Arial" panose="020B0604020202020204" pitchFamily="34" charset="0"/>
              </a:rPr>
              <a:t>2026 - 2030</a:t>
            </a:r>
            <a:endParaRPr lang="fr-FR" sz="1398" dirty="0"/>
          </a:p>
        </p:txBody>
      </p:sp>
      <p:sp>
        <p:nvSpPr>
          <p:cNvPr id="6" name="Rectangle 5"/>
          <p:cNvSpPr/>
          <p:nvPr/>
        </p:nvSpPr>
        <p:spPr>
          <a:xfrm>
            <a:off x="3716240" y="176173"/>
            <a:ext cx="2665612" cy="3825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Zones 4, 6, 8,  10, 11, 13, 19 et 24</a:t>
            </a:r>
          </a:p>
          <a:p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29 </a:t>
            </a:r>
            <a:r>
              <a:rPr lang="fr-FR" sz="1243" dirty="0">
                <a:latin typeface="Arial" panose="020B0604020202020204" pitchFamily="34" charset="0"/>
                <a:cs typeface="Arial" panose="020B0604020202020204" pitchFamily="34" charset="0"/>
              </a:rPr>
              <a:t>stations dont </a:t>
            </a:r>
            <a:r>
              <a:rPr lang="fr-FR" sz="1243" dirty="0" smtClean="0">
                <a:latin typeface="Arial" panose="020B0604020202020204" pitchFamily="34" charset="0"/>
                <a:cs typeface="Arial" panose="020B0604020202020204" pitchFamily="34" charset="0"/>
              </a:rPr>
              <a:t>18 reconstructions</a:t>
            </a:r>
            <a:r>
              <a:rPr lang="fr-FR" sz="1243" dirty="0"/>
              <a:t>)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6597" y="5164308"/>
            <a:ext cx="3364956" cy="1435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fr-FR" sz="933" dirty="0"/>
              <a:t>NOTA 2 : Construction de la SS du 516°RT de TOUL en zone 8</a:t>
            </a:r>
          </a:p>
        </p:txBody>
      </p:sp>
      <p:sp>
        <p:nvSpPr>
          <p:cNvPr id="14" name="Ellipse 13"/>
          <p:cNvSpPr/>
          <p:nvPr/>
        </p:nvSpPr>
        <p:spPr>
          <a:xfrm rot="19340806">
            <a:off x="8735669" y="1098696"/>
            <a:ext cx="861376" cy="83154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15" name="Ellipse 14"/>
          <p:cNvSpPr/>
          <p:nvPr/>
        </p:nvSpPr>
        <p:spPr>
          <a:xfrm rot="17668305">
            <a:off x="7384731" y="1203058"/>
            <a:ext cx="1099582" cy="28213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16" name="Ellipse 15"/>
          <p:cNvSpPr/>
          <p:nvPr/>
        </p:nvSpPr>
        <p:spPr>
          <a:xfrm rot="20163468">
            <a:off x="7374639" y="2484911"/>
            <a:ext cx="1119765" cy="48868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17" name="Ellipse 16"/>
          <p:cNvSpPr/>
          <p:nvPr/>
        </p:nvSpPr>
        <p:spPr>
          <a:xfrm rot="18799010">
            <a:off x="6514268" y="5016978"/>
            <a:ext cx="690970" cy="66216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18" name="Ellipse 17"/>
          <p:cNvSpPr/>
          <p:nvPr/>
        </p:nvSpPr>
        <p:spPr>
          <a:xfrm rot="19483788">
            <a:off x="10043116" y="4901949"/>
            <a:ext cx="1163328" cy="59540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19" name="Ellipse 18"/>
          <p:cNvSpPr/>
          <p:nvPr/>
        </p:nvSpPr>
        <p:spPr>
          <a:xfrm rot="20163468">
            <a:off x="7684233" y="2979546"/>
            <a:ext cx="882872" cy="2776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20" name="Ellipse 19"/>
          <p:cNvSpPr/>
          <p:nvPr/>
        </p:nvSpPr>
        <p:spPr>
          <a:xfrm rot="18799010">
            <a:off x="10028812" y="2000186"/>
            <a:ext cx="259615" cy="2517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sp>
        <p:nvSpPr>
          <p:cNvPr id="21" name="Ellipse 20"/>
          <p:cNvSpPr/>
          <p:nvPr/>
        </p:nvSpPr>
        <p:spPr>
          <a:xfrm rot="18799010">
            <a:off x="9056683" y="1993427"/>
            <a:ext cx="220902" cy="2050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98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4"/>
          <a:srcRect l="15868" t="4748" r="11704" b="25243"/>
          <a:stretch/>
        </p:blipFill>
        <p:spPr>
          <a:xfrm>
            <a:off x="4319938" y="4620723"/>
            <a:ext cx="1790700" cy="1476375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4105" y="2757186"/>
            <a:ext cx="1315227" cy="1597838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565985" y="1237275"/>
            <a:ext cx="1868455" cy="1488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7" dirty="0">
                <a:latin typeface="Arial" panose="020B0604020202020204" pitchFamily="34" charset="0"/>
              </a:rPr>
              <a:t>9 ICPE 1435 </a:t>
            </a:r>
            <a:r>
              <a:rPr lang="fr-FR" sz="907" dirty="0" smtClean="0">
                <a:latin typeface="Arial" panose="020B0604020202020204" pitchFamily="34" charset="0"/>
              </a:rPr>
              <a:t>:</a:t>
            </a:r>
            <a:endParaRPr lang="fr-FR" sz="907" dirty="0">
              <a:latin typeface="Arial" panose="020B0604020202020204" pitchFamily="34" charset="0"/>
            </a:endParaRPr>
          </a:p>
          <a:p>
            <a:r>
              <a:rPr lang="fr-FR" sz="907" dirty="0" smtClean="0">
                <a:latin typeface="Arial" panose="020B0604020202020204" pitchFamily="34" charset="0"/>
              </a:rPr>
              <a:t>- MAILLY </a:t>
            </a:r>
            <a:r>
              <a:rPr lang="fr-FR" sz="907" dirty="0">
                <a:latin typeface="Arial" panose="020B0604020202020204" pitchFamily="34" charset="0"/>
              </a:rPr>
              <a:t>LE CAMP</a:t>
            </a:r>
          </a:p>
          <a:p>
            <a:r>
              <a:rPr lang="fr-FR" sz="907" dirty="0" smtClean="0">
                <a:latin typeface="Arial" panose="020B0604020202020204" pitchFamily="34" charset="0"/>
              </a:rPr>
              <a:t>- ORLEANS_BRICY</a:t>
            </a:r>
            <a:endParaRPr lang="fr-FR" sz="907" dirty="0">
              <a:latin typeface="Arial" panose="020B0604020202020204" pitchFamily="34" charset="0"/>
            </a:endParaRPr>
          </a:p>
          <a:p>
            <a:r>
              <a:rPr lang="fr-FR" sz="907" dirty="0" smtClean="0">
                <a:latin typeface="Arial" panose="020B0604020202020204" pitchFamily="34" charset="0"/>
              </a:rPr>
              <a:t>- PAU_ETAP</a:t>
            </a:r>
            <a:endParaRPr lang="fr-FR" sz="907" dirty="0">
              <a:latin typeface="Arial" panose="020B0604020202020204" pitchFamily="34" charset="0"/>
            </a:endParaRPr>
          </a:p>
          <a:p>
            <a:r>
              <a:rPr lang="fr-FR" sz="907" dirty="0" smtClean="0">
                <a:latin typeface="Arial" panose="020B0604020202020204" pitchFamily="34" charset="0"/>
              </a:rPr>
              <a:t>- MONT </a:t>
            </a:r>
            <a:r>
              <a:rPr lang="fr-FR" sz="907" dirty="0">
                <a:latin typeface="Arial" panose="020B0604020202020204" pitchFamily="34" charset="0"/>
              </a:rPr>
              <a:t>DE MARSAN</a:t>
            </a:r>
          </a:p>
          <a:p>
            <a:r>
              <a:rPr lang="fr-FR" sz="907" dirty="0" smtClean="0">
                <a:latin typeface="Arial" panose="020B0604020202020204" pitchFamily="34" charset="0"/>
              </a:rPr>
              <a:t>- AVORD_BA702</a:t>
            </a:r>
            <a:endParaRPr lang="fr-FR" sz="907" dirty="0">
              <a:latin typeface="Arial" panose="020B0604020202020204" pitchFamily="34" charset="0"/>
            </a:endParaRPr>
          </a:p>
          <a:p>
            <a:r>
              <a:rPr lang="fr-FR" sz="907" dirty="0" smtClean="0">
                <a:latin typeface="Arial" panose="020B0604020202020204" pitchFamily="34" charset="0"/>
              </a:rPr>
              <a:t>- MOURMELON-8</a:t>
            </a:r>
            <a:r>
              <a:rPr lang="fr-FR" sz="907" dirty="0">
                <a:latin typeface="Arial" panose="020B0604020202020204" pitchFamily="34" charset="0"/>
              </a:rPr>
              <a:t>° RMAT</a:t>
            </a:r>
          </a:p>
          <a:p>
            <a:r>
              <a:rPr lang="fr-FR" sz="907" dirty="0" smtClean="0">
                <a:latin typeface="Arial" panose="020B0604020202020204" pitchFamily="34" charset="0"/>
              </a:rPr>
              <a:t>- SISSONNE</a:t>
            </a:r>
            <a:endParaRPr lang="fr-FR" sz="907" dirty="0">
              <a:latin typeface="Arial" panose="020B0604020202020204" pitchFamily="34" charset="0"/>
            </a:endParaRPr>
          </a:p>
          <a:p>
            <a:r>
              <a:rPr lang="fr-FR" sz="907" dirty="0" smtClean="0">
                <a:latin typeface="Arial" panose="020B0604020202020204" pitchFamily="34" charset="0"/>
              </a:rPr>
              <a:t>- SUIPPES_40°RA</a:t>
            </a:r>
            <a:endParaRPr lang="fr-FR" sz="907" dirty="0">
              <a:latin typeface="Arial" panose="020B0604020202020204" pitchFamily="34" charset="0"/>
            </a:endParaRPr>
          </a:p>
          <a:p>
            <a:r>
              <a:rPr lang="fr-FR" sz="907" dirty="0" smtClean="0">
                <a:latin typeface="Arial" panose="020B0604020202020204" pitchFamily="34" charset="0"/>
              </a:rPr>
              <a:t>- CENTIAL</a:t>
            </a:r>
            <a:endParaRPr lang="fr-FR" sz="907" dirty="0"/>
          </a:p>
        </p:txBody>
      </p:sp>
      <p:grpSp>
        <p:nvGrpSpPr>
          <p:cNvPr id="3" name="Groupe 2"/>
          <p:cNvGrpSpPr/>
          <p:nvPr/>
        </p:nvGrpSpPr>
        <p:grpSpPr>
          <a:xfrm>
            <a:off x="133072" y="722572"/>
            <a:ext cx="2229128" cy="4325678"/>
            <a:chOff x="133072" y="722572"/>
            <a:chExt cx="2229128" cy="4325678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 rotWithShape="1">
            <a:blip r:embed="rId6"/>
            <a:srcRect r="37312"/>
            <a:stretch/>
          </p:blipFill>
          <p:spPr>
            <a:xfrm>
              <a:off x="137039" y="722572"/>
              <a:ext cx="2053711" cy="4005862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7"/>
            <a:srcRect r="32122" b="6727"/>
            <a:stretch/>
          </p:blipFill>
          <p:spPr>
            <a:xfrm>
              <a:off x="133072" y="4715303"/>
              <a:ext cx="2229128" cy="332947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424849" y="3819347"/>
              <a:ext cx="1487239" cy="666927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24849" y="3026154"/>
              <a:ext cx="1487239" cy="237697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24849" y="3263851"/>
              <a:ext cx="1807957" cy="12542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24849" y="2599945"/>
              <a:ext cx="1487239" cy="233834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24849" y="922192"/>
              <a:ext cx="1487239" cy="135083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24849" y="1259175"/>
              <a:ext cx="1487239" cy="135083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20274" y="4589720"/>
              <a:ext cx="1487239" cy="135083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20274" y="3579274"/>
              <a:ext cx="1487239" cy="135083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33705" y="1486624"/>
              <a:ext cx="1487239" cy="337705"/>
            </a:xfrm>
            <a:prstGeom prst="rect">
              <a:avLst/>
            </a:prstGeom>
            <a:solidFill>
              <a:schemeClr val="accent1">
                <a:lumMod val="75000"/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286597" y="5435260"/>
            <a:ext cx="517925" cy="194305"/>
          </a:xfrm>
          <a:prstGeom prst="rect">
            <a:avLst/>
          </a:prstGeom>
          <a:solidFill>
            <a:schemeClr val="accent1">
              <a:lumMod val="7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776103" y="5346286"/>
            <a:ext cx="1583699" cy="37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33" dirty="0" smtClean="0">
                <a:latin typeface="Arial" panose="020B0604020202020204" pitchFamily="34" charset="0"/>
                <a:cs typeface="Arial" panose="020B0604020202020204" pitchFamily="34" charset="0"/>
              </a:rPr>
              <a:t>Station reconstruite à neuf</a:t>
            </a:r>
          </a:p>
          <a:p>
            <a:r>
              <a:rPr lang="fr-FR" sz="933" dirty="0" smtClean="0">
                <a:latin typeface="Arial" panose="020B0604020202020204" pitchFamily="34" charset="0"/>
                <a:cs typeface="Arial" panose="020B0604020202020204" pitchFamily="34" charset="0"/>
              </a:rPr>
              <a:t>&gt; 500 000€</a:t>
            </a:r>
            <a:endParaRPr lang="fr-FR" sz="9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79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</TotalTime>
  <Words>240</Words>
  <Application>Microsoft Office PowerPoint</Application>
  <PresentationFormat>Grand écran</PresentationFormat>
  <Paragraphs>48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PIGNET Sébastien CNE</dc:creator>
  <cp:lastModifiedBy>LINCK Mylène SCH</cp:lastModifiedBy>
  <cp:revision>31</cp:revision>
  <dcterms:created xsi:type="dcterms:W3CDTF">2024-02-15T12:27:09Z</dcterms:created>
  <dcterms:modified xsi:type="dcterms:W3CDTF">2025-08-27T08:52:04Z</dcterms:modified>
</cp:coreProperties>
</file>